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8"/>
  </p:notesMasterIdLst>
  <p:sldIdLst>
    <p:sldId id="330" r:id="rId2"/>
    <p:sldId id="256" r:id="rId3"/>
    <p:sldId id="257" r:id="rId4"/>
    <p:sldId id="260" r:id="rId5"/>
    <p:sldId id="258" r:id="rId6"/>
    <p:sldId id="259" r:id="rId7"/>
    <p:sldId id="261" r:id="rId8"/>
    <p:sldId id="263" r:id="rId9"/>
    <p:sldId id="262" r:id="rId10"/>
    <p:sldId id="264" r:id="rId11"/>
    <p:sldId id="265" r:id="rId12"/>
    <p:sldId id="266" r:id="rId13"/>
    <p:sldId id="331" r:id="rId14"/>
    <p:sldId id="267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EB7C6-4DCD-46B3-BB0D-9AB94EDBA2B8}" type="datetimeFigureOut">
              <a:rPr lang="en-ID" smtClean="0"/>
              <a:t>10/09/2022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77149-CB65-49AD-A0F1-B3E4D251BB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12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5068C40-38AC-45F2-B99C-7317163A46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45311" y="3645564"/>
            <a:ext cx="4650227" cy="2085051"/>
          </a:xfrm>
          <a:custGeom>
            <a:avLst/>
            <a:gdLst>
              <a:gd name="connsiteX0" fmla="*/ 0 w 4650227"/>
              <a:gd name="connsiteY0" fmla="*/ 0 h 2085051"/>
              <a:gd name="connsiteX1" fmla="*/ 2497924 w 4650227"/>
              <a:gd name="connsiteY1" fmla="*/ 0 h 2085051"/>
              <a:gd name="connsiteX2" fmla="*/ 3015173 w 4650227"/>
              <a:gd name="connsiteY2" fmla="*/ 0 h 2085051"/>
              <a:gd name="connsiteX3" fmla="*/ 4650227 w 4650227"/>
              <a:gd name="connsiteY3" fmla="*/ 0 h 2085051"/>
              <a:gd name="connsiteX4" fmla="*/ 4650227 w 4650227"/>
              <a:gd name="connsiteY4" fmla="*/ 2085051 h 2085051"/>
              <a:gd name="connsiteX5" fmla="*/ 3015173 w 4650227"/>
              <a:gd name="connsiteY5" fmla="*/ 2085051 h 2085051"/>
              <a:gd name="connsiteX6" fmla="*/ 2497924 w 4650227"/>
              <a:gd name="connsiteY6" fmla="*/ 2085051 h 2085051"/>
              <a:gd name="connsiteX7" fmla="*/ 0 w 4650227"/>
              <a:gd name="connsiteY7" fmla="*/ 2085051 h 208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0227" h="2085051">
                <a:moveTo>
                  <a:pt x="0" y="0"/>
                </a:moveTo>
                <a:lnTo>
                  <a:pt x="2497924" y="0"/>
                </a:lnTo>
                <a:lnTo>
                  <a:pt x="3015173" y="0"/>
                </a:lnTo>
                <a:lnTo>
                  <a:pt x="4650227" y="0"/>
                </a:lnTo>
                <a:lnTo>
                  <a:pt x="4650227" y="2085051"/>
                </a:lnTo>
                <a:lnTo>
                  <a:pt x="3015173" y="2085051"/>
                </a:lnTo>
                <a:lnTo>
                  <a:pt x="2497924" y="2085051"/>
                </a:lnTo>
                <a:lnTo>
                  <a:pt x="0" y="2085051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771AF7E-B21B-4061-88FB-F437F7BC99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69916" y="1417672"/>
            <a:ext cx="2356725" cy="4312943"/>
          </a:xfrm>
          <a:custGeom>
            <a:avLst/>
            <a:gdLst>
              <a:gd name="connsiteX0" fmla="*/ 0 w 2356725"/>
              <a:gd name="connsiteY0" fmla="*/ 0 h 4312943"/>
              <a:gd name="connsiteX1" fmla="*/ 2356725 w 2356725"/>
              <a:gd name="connsiteY1" fmla="*/ 0 h 4312943"/>
              <a:gd name="connsiteX2" fmla="*/ 2356725 w 2356725"/>
              <a:gd name="connsiteY2" fmla="*/ 4312943 h 4312943"/>
              <a:gd name="connsiteX3" fmla="*/ 0 w 2356725"/>
              <a:gd name="connsiteY3" fmla="*/ 4312943 h 431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6725" h="4312943">
                <a:moveTo>
                  <a:pt x="0" y="0"/>
                </a:moveTo>
                <a:lnTo>
                  <a:pt x="2356725" y="0"/>
                </a:lnTo>
                <a:lnTo>
                  <a:pt x="2356725" y="4312943"/>
                </a:lnTo>
                <a:lnTo>
                  <a:pt x="0" y="4312943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99D48B-1E9A-4304-9615-F5FA98A793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1017" y="1417672"/>
            <a:ext cx="2589536" cy="2689107"/>
          </a:xfrm>
          <a:custGeom>
            <a:avLst/>
            <a:gdLst>
              <a:gd name="connsiteX0" fmla="*/ 0 w 2589536"/>
              <a:gd name="connsiteY0" fmla="*/ 0 h 2689107"/>
              <a:gd name="connsiteX1" fmla="*/ 2589536 w 2589536"/>
              <a:gd name="connsiteY1" fmla="*/ 0 h 2689107"/>
              <a:gd name="connsiteX2" fmla="*/ 2589536 w 2589536"/>
              <a:gd name="connsiteY2" fmla="*/ 2689107 h 2689107"/>
              <a:gd name="connsiteX3" fmla="*/ 0 w 2589536"/>
              <a:gd name="connsiteY3" fmla="*/ 2689107 h 2689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9536" h="2689107">
                <a:moveTo>
                  <a:pt x="0" y="0"/>
                </a:moveTo>
                <a:lnTo>
                  <a:pt x="2589536" y="0"/>
                </a:lnTo>
                <a:lnTo>
                  <a:pt x="2589536" y="2689107"/>
                </a:lnTo>
                <a:lnTo>
                  <a:pt x="0" y="2689107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>
              <a:defRPr lang="en-US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9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44AB-7C34-9BF8-5CF9-D85440816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286CB-F83C-8D6A-F0F0-52FD11435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EFB45-71AD-073E-C67A-2850D929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38ECF-0F7A-42EC-8593-AC81EFFFCE15}" type="datetimeFigureOut">
              <a:rPr lang="en-ID" smtClean="0"/>
              <a:t>10/09/2022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7D072-EB55-D872-F63B-5751BA3B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46614-1C4E-CB8E-57E6-EFC19251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F1D84-9A02-4773-987A-CAEFD87F7EC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368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8BA89A-0201-46CB-B47B-71C1F4C466AB}"/>
              </a:ext>
            </a:extLst>
          </p:cNvPr>
          <p:cNvSpPr/>
          <p:nvPr userDrawn="1"/>
        </p:nvSpPr>
        <p:spPr>
          <a:xfrm>
            <a:off x="11436634" y="6280189"/>
            <a:ext cx="755366" cy="335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29697-7AC5-4A4E-B81B-681764DAECFC}"/>
              </a:ext>
            </a:extLst>
          </p:cNvPr>
          <p:cNvSpPr txBox="1"/>
          <p:nvPr userDrawn="1"/>
        </p:nvSpPr>
        <p:spPr>
          <a:xfrm>
            <a:off x="11196712" y="6299750"/>
            <a:ext cx="819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200" b="0" i="0" strike="noStrike" spc="0" smtClean="0">
                <a:solidFill>
                  <a:schemeClr val="bg1"/>
                </a:solidFill>
                <a:latin typeface="Abadi" panose="020B0604020104020204" pitchFamily="34" charset="0"/>
                <a:ea typeface="Open Sans Semibold" panose="020B0706030804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600" b="0" i="0" strike="noStrike" spc="0" dirty="0">
              <a:solidFill>
                <a:schemeClr val="bg1"/>
              </a:solidFill>
              <a:latin typeface="Abadi" panose="020B0604020104020204" pitchFamily="34" charset="0"/>
              <a:ea typeface="Open Sans Semibold" panose="020B07060308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28E56C-D0C6-4934-9597-F9738A758C37}"/>
              </a:ext>
            </a:extLst>
          </p:cNvPr>
          <p:cNvGrpSpPr/>
          <p:nvPr userDrawn="1"/>
        </p:nvGrpSpPr>
        <p:grpSpPr>
          <a:xfrm>
            <a:off x="8890263" y="6315139"/>
            <a:ext cx="2578633" cy="246221"/>
            <a:chOff x="7871708" y="6506291"/>
            <a:chExt cx="2578633" cy="246221"/>
          </a:xfrm>
        </p:grpSpPr>
        <p:sp>
          <p:nvSpPr>
            <p:cNvPr id="5" name="Freeform 62">
              <a:extLst>
                <a:ext uri="{FF2B5EF4-FFF2-40B4-BE49-F238E27FC236}">
                  <a16:creationId xmlns:a16="http://schemas.microsoft.com/office/drawing/2014/main" id="{E4E179EE-4B41-4146-B1F8-DB7E2C861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1708" y="6579162"/>
              <a:ext cx="102198" cy="100479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/>
              <a:endParaRPr lang="en-US" sz="11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74C530-0616-442C-8F24-EA4419E97757}"/>
                </a:ext>
              </a:extLst>
            </p:cNvPr>
            <p:cNvSpPr txBox="1"/>
            <p:nvPr/>
          </p:nvSpPr>
          <p:spPr>
            <a:xfrm>
              <a:off x="7946129" y="6506291"/>
              <a:ext cx="25042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0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" panose="020B0604020104020204" pitchFamily="34" charset="0"/>
                  <a:ea typeface="Lato Light" panose="020F0502020204030203" pitchFamily="34" charset="0"/>
                  <a:cs typeface="Lato Light" panose="020F0502020204030203" pitchFamily="34" charset="0"/>
                </a:rPr>
                <a:t>2022.All Rights Reserved</a:t>
              </a:r>
              <a:endParaRPr lang="id-ID" sz="1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badi" panose="020B0604020104020204" pitchFamily="34" charset="0"/>
                <a:ea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BBF36B-39C6-4B58-96D9-CC596DCBBA17}"/>
              </a:ext>
            </a:extLst>
          </p:cNvPr>
          <p:cNvGrpSpPr/>
          <p:nvPr userDrawn="1"/>
        </p:nvGrpSpPr>
        <p:grpSpPr>
          <a:xfrm>
            <a:off x="309668" y="313568"/>
            <a:ext cx="942869" cy="923448"/>
            <a:chOff x="6815239" y="3896141"/>
            <a:chExt cx="2959130" cy="28981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2CB8C02-36D9-4AB1-A5EA-7DDD9C3B3AD6}"/>
                </a:ext>
              </a:extLst>
            </p:cNvPr>
            <p:cNvSpPr/>
            <p:nvPr/>
          </p:nvSpPr>
          <p:spPr>
            <a:xfrm>
              <a:off x="6997237" y="4147517"/>
              <a:ext cx="2777132" cy="1642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Blue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93C5140-ACF0-4291-BCD2-4C8588A3F1F8}"/>
                </a:ext>
              </a:extLst>
            </p:cNvPr>
            <p:cNvSpPr/>
            <p:nvPr/>
          </p:nvSpPr>
          <p:spPr>
            <a:xfrm>
              <a:off x="6997237" y="5152228"/>
              <a:ext cx="2777132" cy="1642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Cov.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438686-6C77-42F4-9854-09AF3D23B84A}"/>
                </a:ext>
              </a:extLst>
            </p:cNvPr>
            <p:cNvGrpSpPr/>
            <p:nvPr/>
          </p:nvGrpSpPr>
          <p:grpSpPr>
            <a:xfrm>
              <a:off x="6815239" y="3896141"/>
              <a:ext cx="657577" cy="657577"/>
              <a:chOff x="6895505" y="2599860"/>
              <a:chExt cx="597797" cy="597797"/>
            </a:xfrm>
            <a:solidFill>
              <a:schemeClr val="accent1"/>
            </a:solidFill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E3F2A5C-7A13-48A4-A0AC-F1A6D72B2C29}"/>
                  </a:ext>
                </a:extLst>
              </p:cNvPr>
              <p:cNvSpPr/>
              <p:nvPr/>
            </p:nvSpPr>
            <p:spPr>
              <a:xfrm>
                <a:off x="6895505" y="2828383"/>
                <a:ext cx="597797" cy="1407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D5D880A-1209-4E0B-BA11-2F88F6485466}"/>
                  </a:ext>
                </a:extLst>
              </p:cNvPr>
              <p:cNvSpPr/>
              <p:nvPr/>
            </p:nvSpPr>
            <p:spPr>
              <a:xfrm rot="16200000">
                <a:off x="6895505" y="2828383"/>
                <a:ext cx="597797" cy="1407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592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s://pixnio.com/objects/computer/laptop-computer-map-plan-journey-photo-camera-pencil" TargetMode="External"/><Relationship Id="rId7" Type="http://schemas.openxmlformats.org/officeDocument/2006/relationships/hyperlink" Target="https://www.pexels.com/photo/person-using-black-laptop-computer-3873856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7.png"/><Relationship Id="rId5" Type="http://schemas.openxmlformats.org/officeDocument/2006/relationships/hyperlink" Target="https://pixnio.com/miscellaneous/geography-destination-map-miniature-navigation-paper-tourism-travel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77B74C8-C09D-4583-8A6E-B4382FEECB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581" r="18581"/>
          <a:stretch/>
        </p:blipFill>
        <p:spPr>
          <a:xfrm flipH="1">
            <a:off x="8501017" y="1417672"/>
            <a:ext cx="2589536" cy="2689107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B0E005A-074C-46E7-B1A0-53691CA787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6428" b="16428"/>
          <a:stretch/>
        </p:blipFill>
        <p:spPr>
          <a:xfrm>
            <a:off x="1145311" y="3645564"/>
            <a:ext cx="4650227" cy="2085051"/>
          </a:xfr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0C469C0-1EAF-4C31-AF7E-8CEEF9C9EEA6}"/>
              </a:ext>
            </a:extLst>
          </p:cNvPr>
          <p:cNvGrpSpPr/>
          <p:nvPr/>
        </p:nvGrpSpPr>
        <p:grpSpPr>
          <a:xfrm>
            <a:off x="1162174" y="1384977"/>
            <a:ext cx="4792273" cy="1909964"/>
            <a:chOff x="1162174" y="1564628"/>
            <a:chExt cx="4792273" cy="1909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65F4B3-88DB-4399-B329-97B5A73BC20F}"/>
                </a:ext>
              </a:extLst>
            </p:cNvPr>
            <p:cNvSpPr/>
            <p:nvPr/>
          </p:nvSpPr>
          <p:spPr>
            <a:xfrm>
              <a:off x="1162175" y="1904932"/>
              <a:ext cx="479227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solidFill>
                    <a:schemeClr val="accent1"/>
                  </a:solidFill>
                  <a:latin typeface="+mj-lt"/>
                  <a:cs typeface="Arial" panose="020B0604020202020204" pitchFamily="34" charset="0"/>
                </a:rPr>
                <a:t>WebGIS</a:t>
              </a:r>
              <a:r>
                <a:rPr lang="en-US" sz="4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anose="020B0604020202020204" pitchFamily="34" charset="0"/>
                </a:rPr>
                <a:t> Training in QGIS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28321A-921F-47A9-AFCF-AA975B49C1D7}"/>
                </a:ext>
              </a:extLst>
            </p:cNvPr>
            <p:cNvSpPr/>
            <p:nvPr/>
          </p:nvSpPr>
          <p:spPr>
            <a:xfrm>
              <a:off x="1162174" y="1564628"/>
              <a:ext cx="27323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2022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A00ABD5-995E-476B-9C60-D340FDEEB34F}"/>
              </a:ext>
            </a:extLst>
          </p:cNvPr>
          <p:cNvSpPr/>
          <p:nvPr/>
        </p:nvSpPr>
        <p:spPr>
          <a:xfrm>
            <a:off x="1144588" y="5325320"/>
            <a:ext cx="1900341" cy="405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10 September 2022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7AB557-F9B1-444D-BDDA-0A8D794B61FD}"/>
              </a:ext>
            </a:extLst>
          </p:cNvPr>
          <p:cNvGrpSpPr/>
          <p:nvPr/>
        </p:nvGrpSpPr>
        <p:grpSpPr>
          <a:xfrm>
            <a:off x="8525459" y="4313874"/>
            <a:ext cx="2565095" cy="1416741"/>
            <a:chOff x="8525459" y="4313874"/>
            <a:chExt cx="2565095" cy="14167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603080-32AA-483C-BDA6-1233CD41BC9A}"/>
                </a:ext>
              </a:extLst>
            </p:cNvPr>
            <p:cNvSpPr/>
            <p:nvPr/>
          </p:nvSpPr>
          <p:spPr>
            <a:xfrm>
              <a:off x="8690880" y="4585064"/>
              <a:ext cx="2263280" cy="623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UINSHJ | UT | DR. Sodikin | Dr. Edy Trihatmoko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6504014-C7B3-4E9C-A705-481C0D1F5D9A}"/>
                </a:ext>
              </a:extLst>
            </p:cNvPr>
            <p:cNvSpPr/>
            <p:nvPr/>
          </p:nvSpPr>
          <p:spPr>
            <a:xfrm>
              <a:off x="8525459" y="4313874"/>
              <a:ext cx="2565095" cy="1416741"/>
            </a:xfrm>
            <a:prstGeom prst="rect">
              <a:avLst/>
            </a:prstGeom>
            <a:noFill/>
            <a:ln w="12700">
              <a:solidFill>
                <a:schemeClr val="accent1">
                  <a:alpha val="2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0C75F92-D91D-4499-AC63-F7E5FF71F2E3}"/>
              </a:ext>
            </a:extLst>
          </p:cNvPr>
          <p:cNvGrpSpPr/>
          <p:nvPr/>
        </p:nvGrpSpPr>
        <p:grpSpPr>
          <a:xfrm rot="10800000">
            <a:off x="10457759" y="1234182"/>
            <a:ext cx="367587" cy="366980"/>
            <a:chOff x="5602526" y="3786806"/>
            <a:chExt cx="404346" cy="4036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F26C24-F0E1-4394-BC89-E65D5D82F99D}"/>
                </a:ext>
              </a:extLst>
            </p:cNvPr>
            <p:cNvSpPr/>
            <p:nvPr/>
          </p:nvSpPr>
          <p:spPr>
            <a:xfrm>
              <a:off x="5602526" y="3786806"/>
              <a:ext cx="404346" cy="40367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DFA20EF-2300-47D8-B2F8-7F0165FB0488}"/>
                </a:ext>
              </a:extLst>
            </p:cNvPr>
            <p:cNvSpPr/>
            <p:nvPr/>
          </p:nvSpPr>
          <p:spPr>
            <a:xfrm>
              <a:off x="5745307" y="3939981"/>
              <a:ext cx="118785" cy="8462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2851489-4378-43F1-BF87-DEBC00F4B8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1778" r="31778"/>
          <a:stretch/>
        </p:blipFill>
        <p:spPr>
          <a:xfrm>
            <a:off x="5969916" y="1417672"/>
            <a:ext cx="2356725" cy="4312943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674EFCA-DDBB-2FA2-6BDB-22C09E7092C4}"/>
              </a:ext>
            </a:extLst>
          </p:cNvPr>
          <p:cNvGrpSpPr/>
          <p:nvPr/>
        </p:nvGrpSpPr>
        <p:grpSpPr>
          <a:xfrm>
            <a:off x="0" y="6380894"/>
            <a:ext cx="4163438" cy="477108"/>
            <a:chOff x="0" y="6263643"/>
            <a:chExt cx="5186606" cy="5943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AD84141-449C-A3E5-2720-9C7EA1D15FD4}"/>
                </a:ext>
              </a:extLst>
            </p:cNvPr>
            <p:cNvGrpSpPr/>
            <p:nvPr/>
          </p:nvGrpSpPr>
          <p:grpSpPr>
            <a:xfrm>
              <a:off x="0" y="6554579"/>
              <a:ext cx="5186606" cy="303421"/>
              <a:chOff x="-324644" y="2222500"/>
              <a:chExt cx="22261685" cy="1302327"/>
            </a:xfrm>
          </p:grpSpPr>
          <p:sp>
            <p:nvSpPr>
              <p:cNvPr id="4" name="object 2">
                <a:extLst>
                  <a:ext uri="{FF2B5EF4-FFF2-40B4-BE49-F238E27FC236}">
                    <a16:creationId xmlns:a16="http://schemas.microsoft.com/office/drawing/2014/main" id="{21DC2C2E-7803-E7C1-9FF2-01D20AB908C3}"/>
                  </a:ext>
                </a:extLst>
              </p:cNvPr>
              <p:cNvSpPr/>
              <p:nvPr/>
            </p:nvSpPr>
            <p:spPr>
              <a:xfrm>
                <a:off x="-324644" y="2222500"/>
                <a:ext cx="5600193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009EF3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D3600B59-EE33-1971-96D9-6CDD6B8B9949}"/>
                  </a:ext>
                </a:extLst>
              </p:cNvPr>
              <p:cNvSpPr/>
              <p:nvPr/>
            </p:nvSpPr>
            <p:spPr>
              <a:xfrm>
                <a:off x="16363156" y="2222500"/>
                <a:ext cx="5573885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83409" h="440055">
                    <a:moveTo>
                      <a:pt x="0" y="0"/>
                    </a:moveTo>
                    <a:lnTo>
                      <a:pt x="0" y="439737"/>
                    </a:lnTo>
                    <a:lnTo>
                      <a:pt x="1883155" y="439737"/>
                    </a:lnTo>
                    <a:lnTo>
                      <a:pt x="18831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2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95A35C2A-1AF6-6A85-911C-6F5A58721ACC}"/>
                  </a:ext>
                </a:extLst>
              </p:cNvPr>
              <p:cNvSpPr/>
              <p:nvPr/>
            </p:nvSpPr>
            <p:spPr>
              <a:xfrm>
                <a:off x="5237956" y="2222500"/>
                <a:ext cx="5600193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BF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" name="object 2">
                <a:extLst>
                  <a:ext uri="{FF2B5EF4-FFF2-40B4-BE49-F238E27FC236}">
                    <a16:creationId xmlns:a16="http://schemas.microsoft.com/office/drawing/2014/main" id="{2DFE4A18-065F-EBE9-039D-FF7E7FF61EBD}"/>
                  </a:ext>
                </a:extLst>
              </p:cNvPr>
              <p:cNvSpPr/>
              <p:nvPr/>
            </p:nvSpPr>
            <p:spPr>
              <a:xfrm>
                <a:off x="10800556" y="2222500"/>
                <a:ext cx="5600193" cy="1302327"/>
              </a:xfrm>
              <a:custGeom>
                <a:avLst/>
                <a:gdLst/>
                <a:ahLst/>
                <a:cxnLst/>
                <a:rect l="l" t="t" r="r" b="b"/>
                <a:pathLst>
                  <a:path w="1892300" h="440055">
                    <a:moveTo>
                      <a:pt x="0" y="439737"/>
                    </a:moveTo>
                    <a:lnTo>
                      <a:pt x="1892300" y="439737"/>
                    </a:lnTo>
                    <a:lnTo>
                      <a:pt x="1892300" y="0"/>
                    </a:lnTo>
                    <a:lnTo>
                      <a:pt x="0" y="0"/>
                    </a:lnTo>
                    <a:lnTo>
                      <a:pt x="0" y="439737"/>
                    </a:lnTo>
                    <a:close/>
                  </a:path>
                </a:pathLst>
              </a:custGeom>
              <a:solidFill>
                <a:srgbClr val="FFA100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01768C-B522-E50E-8CEF-8B5B425BE388}"/>
                </a:ext>
              </a:extLst>
            </p:cNvPr>
            <p:cNvGrpSpPr/>
            <p:nvPr/>
          </p:nvGrpSpPr>
          <p:grpSpPr>
            <a:xfrm>
              <a:off x="113481" y="6263643"/>
              <a:ext cx="1193746" cy="230294"/>
              <a:chOff x="10123737" y="10296790"/>
              <a:chExt cx="2825402" cy="545069"/>
            </a:xfrm>
          </p:grpSpPr>
          <p:pic>
            <p:nvPicPr>
              <p:cNvPr id="13" name="Picture 7">
                <a:extLst>
                  <a:ext uri="{FF2B5EF4-FFF2-40B4-BE49-F238E27FC236}">
                    <a16:creationId xmlns:a16="http://schemas.microsoft.com/office/drawing/2014/main" id="{9690E3DE-19D3-9E25-92E6-EDE52FB8C1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71677" y="10326688"/>
                <a:ext cx="483349" cy="512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6" descr="IGU 2021 - 34. INTERNATIONAL GEOGRAPHICAL CONGRESS">
                <a:extLst>
                  <a:ext uri="{FF2B5EF4-FFF2-40B4-BE49-F238E27FC236}">
                    <a16:creationId xmlns:a16="http://schemas.microsoft.com/office/drawing/2014/main" id="{6A44631D-78FB-600A-16CC-171173EF21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23737" y="10299108"/>
                <a:ext cx="329161" cy="542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Batas Merdeka Belajar | Sainul Hermawan">
                <a:extLst>
                  <a:ext uri="{FF2B5EF4-FFF2-40B4-BE49-F238E27FC236}">
                    <a16:creationId xmlns:a16="http://schemas.microsoft.com/office/drawing/2014/main" id="{DFADF1F4-7144-3B16-3CEF-7A9C0FC966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33173" y="10351508"/>
                <a:ext cx="915966" cy="488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Call for Papers">
                <a:extLst>
                  <a:ext uri="{FF2B5EF4-FFF2-40B4-BE49-F238E27FC236}">
                    <a16:creationId xmlns:a16="http://schemas.microsoft.com/office/drawing/2014/main" id="{EEC1CD4B-C5EF-4EBB-3ABB-C877671B39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57213" y="10296790"/>
                <a:ext cx="536319" cy="5427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709524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222548" y="2151727"/>
            <a:ext cx="44264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10. Change add abstract to “upper right” and add layer list to “</a:t>
            </a:r>
            <a:r>
              <a:rPr lang="en-US" sz="4000" b="1" dirty="0" err="1"/>
              <a:t>collapased</a:t>
            </a:r>
            <a:r>
              <a:rPr lang="en-US" sz="4000" b="1" dirty="0"/>
              <a:t>”</a:t>
            </a:r>
            <a:endParaRPr lang="en-ID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225F5-93FB-336C-1227-C7214DB9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0"/>
            <a:ext cx="715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241799" y="2359404"/>
            <a:ext cx="4426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11. ‘check’ the geolocate user and highlight on hover.</a:t>
            </a:r>
            <a:endParaRPr lang="en-ID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1720D-0F7C-6C6E-E0D6-4ED964B6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949" y="0"/>
            <a:ext cx="7131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2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309176" y="2767280"/>
            <a:ext cx="4426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12. Click update review.</a:t>
            </a:r>
            <a:endParaRPr lang="en-ID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8C056-F0E0-DD8A-9040-D14531B8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49" y="0"/>
            <a:ext cx="7118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89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309176" y="2767280"/>
            <a:ext cx="44264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13. Choose the export bar and find the export folder to save the file.</a:t>
            </a:r>
            <a:endParaRPr lang="en-ID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5569-D995-B34D-10F2-BADF9D52D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0"/>
            <a:ext cx="7150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98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415054" y="2247284"/>
            <a:ext cx="44264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13. See the result by clicking export! DO NOT CLOSE THE WINDOW!</a:t>
            </a:r>
            <a:endParaRPr lang="en-ID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57CAF-2EBA-9FDF-B2E2-012A33F97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79"/>
          <a:stretch/>
        </p:blipFill>
        <p:spPr>
          <a:xfrm>
            <a:off x="5617945" y="0"/>
            <a:ext cx="6574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5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241799" y="3075057"/>
            <a:ext cx="44264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14. Install Sublime Text Build.exe</a:t>
            </a:r>
            <a:endParaRPr lang="en-ID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5326B-8193-FAC3-B703-E3DF0D4C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899" y="14223"/>
            <a:ext cx="5245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222548" y="2314661"/>
            <a:ext cx="4426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14. Drag the index file from your qgisweb directory to sublime</a:t>
            </a:r>
            <a:endParaRPr lang="en-ID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88F06-1066-F9F6-9283-27D1D87DE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83" y="1241659"/>
            <a:ext cx="7092750" cy="39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03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241799" y="3075057"/>
            <a:ext cx="4426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14. Change the map width and height, and do not forget to save it.</a:t>
            </a:r>
            <a:endParaRPr lang="en-ID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CB7FD-928B-4127-F722-1107C743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0"/>
            <a:ext cx="520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0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241799" y="3075057"/>
            <a:ext cx="44264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15. You will get wider visualization.</a:t>
            </a:r>
            <a:endParaRPr lang="en-ID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063E6-EA77-B349-AC42-118EB911B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27" y="1174282"/>
            <a:ext cx="8016773" cy="450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0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520932" y="1477264"/>
            <a:ext cx="44264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16. Enter under line 18 (&lt;/title&gt;</a:t>
            </a:r>
          </a:p>
          <a:p>
            <a:endParaRPr lang="en-US" b="1" dirty="0"/>
          </a:p>
          <a:p>
            <a:r>
              <a:rPr lang="en-US" b="1" dirty="0"/>
              <a:t>And fill your own title by following the script: </a:t>
            </a:r>
          </a:p>
          <a:p>
            <a:endParaRPr lang="en-US" b="1" dirty="0"/>
          </a:p>
          <a:p>
            <a:r>
              <a:rPr lang="en-US" b="1" dirty="0"/>
              <a:t>Edited by Edy Trihatmoko</a:t>
            </a:r>
          </a:p>
          <a:p>
            <a:r>
              <a:rPr lang="en-US" b="1" dirty="0"/>
              <a:t>&lt;div style="background: red; border: 1px solid #FF0000; color: </a:t>
            </a:r>
            <a:r>
              <a:rPr lang="en-US" b="1" dirty="0" err="1"/>
              <a:t>blackt</a:t>
            </a:r>
            <a:r>
              <a:rPr lang="en-US" b="1" dirty="0"/>
              <a:t>-size: 20px; font-weight: bold; </a:t>
            </a:r>
          </a:p>
          <a:p>
            <a:r>
              <a:rPr lang="en-US" b="1" dirty="0"/>
              <a:t>letter-spacing: 0.5em; padding: 10px;"&gt;</a:t>
            </a:r>
          </a:p>
          <a:p>
            <a:endParaRPr lang="en-US" b="1" dirty="0"/>
          </a:p>
          <a:p>
            <a:r>
              <a:rPr lang="en-US" b="1" dirty="0"/>
              <a:t>&lt;marquee direction="left" </a:t>
            </a:r>
            <a:r>
              <a:rPr lang="en-US" b="1" dirty="0" err="1"/>
              <a:t>scrollamount</a:t>
            </a:r>
            <a:r>
              <a:rPr lang="en-US" b="1" dirty="0"/>
              <a:t>="6" align="center"&gt;DISTRIBUSI FASILITAS KESEHATAN&lt;/marquee&gt;</a:t>
            </a:r>
          </a:p>
          <a:p>
            <a:endParaRPr lang="en-US" b="1" dirty="0"/>
          </a:p>
          <a:p>
            <a:r>
              <a:rPr lang="en-US" b="1" dirty="0"/>
              <a:t>DO NOT FORGET TO ALWAYS SAVE YOUR PROGRESS AND CHECK THE BROWSING BY REFRESHING IT.</a:t>
            </a:r>
            <a:endParaRPr lang="en-ID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C3A697-A5AD-BF7D-D462-734DA82A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0" y="0"/>
            <a:ext cx="523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3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892B6A-94C5-AF40-6A5B-1F9AD56B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964" y="760315"/>
            <a:ext cx="8929036" cy="50225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227085-A782-1668-D0C1-448E002E5A4E}"/>
              </a:ext>
            </a:extLst>
          </p:cNvPr>
          <p:cNvSpPr/>
          <p:nvPr/>
        </p:nvSpPr>
        <p:spPr>
          <a:xfrm>
            <a:off x="5841441" y="807248"/>
            <a:ext cx="323273" cy="267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A4EA6-AA48-E68E-CC9D-7EA59488CF6E}"/>
              </a:ext>
            </a:extLst>
          </p:cNvPr>
          <p:cNvSpPr/>
          <p:nvPr/>
        </p:nvSpPr>
        <p:spPr>
          <a:xfrm>
            <a:off x="6922266" y="807247"/>
            <a:ext cx="475673" cy="267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283622" y="1502055"/>
            <a:ext cx="2501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1. Add tool web from plugins</a:t>
            </a:r>
            <a:endParaRPr lang="en-ID" sz="4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4BE04C-A9F9-A570-033F-75EC04B9180C}"/>
              </a:ext>
            </a:extLst>
          </p:cNvPr>
          <p:cNvSpPr txBox="1"/>
          <p:nvPr/>
        </p:nvSpPr>
        <p:spPr>
          <a:xfrm>
            <a:off x="293247" y="4264490"/>
            <a:ext cx="40357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2. Add tool HCMGIS from plugins </a:t>
            </a:r>
            <a:endParaRPr lang="en-ID" sz="40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09D276-E356-BAAD-DBE9-F6EF2653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670307"/>
            <a:ext cx="1643523" cy="1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B2B20-1C49-8101-4C1B-73AF31F7DBF7}"/>
              </a:ext>
            </a:extLst>
          </p:cNvPr>
          <p:cNvSpPr txBox="1"/>
          <p:nvPr/>
        </p:nvSpPr>
        <p:spPr>
          <a:xfrm>
            <a:off x="241799" y="3075057"/>
            <a:ext cx="4426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17. Create website hosting, and verify your email.</a:t>
            </a:r>
            <a:endParaRPr lang="en-ID" sz="4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B52F8-D6B8-5C48-9691-3017D8BA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364" y="1747727"/>
            <a:ext cx="8014636" cy="39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5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B2B20-1C49-8101-4C1B-73AF31F7DBF7}"/>
              </a:ext>
            </a:extLst>
          </p:cNvPr>
          <p:cNvSpPr txBox="1"/>
          <p:nvPr/>
        </p:nvSpPr>
        <p:spPr>
          <a:xfrm>
            <a:off x="241799" y="3075057"/>
            <a:ext cx="4426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18. Click manage website.</a:t>
            </a:r>
            <a:endParaRPr lang="en-ID" sz="4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D6137-73CA-A79A-15E4-9A30540E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798" y="1970288"/>
            <a:ext cx="7834202" cy="291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89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B2B20-1C49-8101-4C1B-73AF31F7DBF7}"/>
              </a:ext>
            </a:extLst>
          </p:cNvPr>
          <p:cNvSpPr txBox="1"/>
          <p:nvPr/>
        </p:nvSpPr>
        <p:spPr>
          <a:xfrm>
            <a:off x="241799" y="3075057"/>
            <a:ext cx="44264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19. Click tools – File Manager – Upload Files</a:t>
            </a:r>
            <a:endParaRPr lang="en-ID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08EDD7-40D2-66CE-6654-B3027B3DD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33" y="1350777"/>
            <a:ext cx="7755467" cy="415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4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B2B20-1C49-8101-4C1B-73AF31F7DBF7}"/>
              </a:ext>
            </a:extLst>
          </p:cNvPr>
          <p:cNvSpPr txBox="1"/>
          <p:nvPr/>
        </p:nvSpPr>
        <p:spPr>
          <a:xfrm>
            <a:off x="241799" y="3075057"/>
            <a:ext cx="44264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20. Click tools – File Manager – Upload Files – Pblic.html – create new folder</a:t>
            </a:r>
            <a:endParaRPr lang="en-ID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E1EC53-9CBD-E209-C25F-03C801B47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789" y="225260"/>
            <a:ext cx="6058211" cy="64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08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B2B20-1C49-8101-4C1B-73AF31F7DBF7}"/>
              </a:ext>
            </a:extLst>
          </p:cNvPr>
          <p:cNvSpPr txBox="1"/>
          <p:nvPr/>
        </p:nvSpPr>
        <p:spPr>
          <a:xfrm>
            <a:off x="241799" y="3075057"/>
            <a:ext cx="4426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21. Drag your </a:t>
            </a:r>
            <a:r>
              <a:rPr lang="en-US" sz="4000" b="1" dirty="0" err="1"/>
              <a:t>qwebgis</a:t>
            </a:r>
            <a:r>
              <a:rPr lang="en-US" sz="4000" b="1" dirty="0"/>
              <a:t> file.</a:t>
            </a:r>
            <a:endParaRPr lang="en-ID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F3B3D-81C1-61F7-72CD-91680CCBC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088" y="206209"/>
            <a:ext cx="6070912" cy="64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32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B2B20-1C49-8101-4C1B-73AF31F7DBF7}"/>
              </a:ext>
            </a:extLst>
          </p:cNvPr>
          <p:cNvSpPr txBox="1"/>
          <p:nvPr/>
        </p:nvSpPr>
        <p:spPr>
          <a:xfrm>
            <a:off x="241799" y="3075057"/>
            <a:ext cx="4426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22. When it has uploaded, right-click that file and view.</a:t>
            </a:r>
            <a:endParaRPr lang="en-ID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37E5F-A0A4-85CE-BC3C-C746B3C80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3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3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B2B20-1C49-8101-4C1B-73AF31F7DBF7}"/>
              </a:ext>
            </a:extLst>
          </p:cNvPr>
          <p:cNvSpPr txBox="1"/>
          <p:nvPr/>
        </p:nvSpPr>
        <p:spPr>
          <a:xfrm>
            <a:off x="377265" y="2059057"/>
            <a:ext cx="44264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23. See the result (https://belorussian-drainer.000webhostapp.com/WEBGIS%20TRAINING/qgis2web_2022_09_10-11_09_58_607420/#12/-6.3388/106.8225)</a:t>
            </a:r>
            <a:endParaRPr lang="en-ID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16E07-62DB-069A-E296-910FDC154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135" y="1"/>
            <a:ext cx="6447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0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892B6A-94C5-AF40-6A5B-1F9AD56B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349" y="1023285"/>
            <a:ext cx="8553651" cy="481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227085-A782-1668-D0C1-448E002E5A4E}"/>
              </a:ext>
            </a:extLst>
          </p:cNvPr>
          <p:cNvSpPr/>
          <p:nvPr/>
        </p:nvSpPr>
        <p:spPr>
          <a:xfrm>
            <a:off x="3420370" y="3903813"/>
            <a:ext cx="1653310" cy="6104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378836" y="4428835"/>
            <a:ext cx="3868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3. Drag all the content from the folder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3575717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F6EE6-753B-61DC-9B8C-5BA04DA6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301" y="957741"/>
            <a:ext cx="8786699" cy="49425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227085-A782-1668-D0C1-448E002E5A4E}"/>
              </a:ext>
            </a:extLst>
          </p:cNvPr>
          <p:cNvSpPr/>
          <p:nvPr/>
        </p:nvSpPr>
        <p:spPr>
          <a:xfrm>
            <a:off x="3102737" y="3825605"/>
            <a:ext cx="1653310" cy="7463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184049" y="2114607"/>
            <a:ext cx="33195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4. Try to change the symbology by changing the color and symbols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181215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FF6EE6-753B-61DC-9B8C-5BA04DA6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556" y="1078029"/>
            <a:ext cx="8119444" cy="45671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227085-A782-1668-D0C1-448E002E5A4E}"/>
              </a:ext>
            </a:extLst>
          </p:cNvPr>
          <p:cNvSpPr/>
          <p:nvPr/>
        </p:nvSpPr>
        <p:spPr>
          <a:xfrm>
            <a:off x="3944364" y="4360245"/>
            <a:ext cx="1653310" cy="2117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376552" y="2648161"/>
            <a:ext cx="32617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5. Put base map from the HCMGIS tool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107236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EF14AE-ED9D-8845-9EAF-5AD49859F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617" y="1201955"/>
            <a:ext cx="7918383" cy="4454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703812" y="2051395"/>
            <a:ext cx="29826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6. Don’t forget to put labels on your symbols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22860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C7F07-0F54-02F8-C20D-08E8E725E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44" y="1140593"/>
            <a:ext cx="8136556" cy="4576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597933" y="2080272"/>
            <a:ext cx="32521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7. Open qgisweb and the window will be opened</a:t>
            </a:r>
            <a:endParaRPr lang="en-ID" sz="4000" b="1" dirty="0"/>
          </a:p>
        </p:txBody>
      </p:sp>
    </p:spTree>
    <p:extLst>
      <p:ext uri="{BB962C8B-B14F-4D97-AF65-F5344CB8AC3E}">
        <p14:creationId xmlns:p14="http://schemas.microsoft.com/office/powerpoint/2010/main" val="481801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347676" y="1377627"/>
            <a:ext cx="44264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8. Open qgisweb and the window will be opened, click leaflet instead of OpenLayers on the bottom of the window.</a:t>
            </a:r>
            <a:endParaRPr lang="en-ID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8589C-E4FC-D354-0C85-18BC3CA4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0"/>
            <a:ext cx="712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2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DE14C6E-EA21-E4A2-3ABE-DD5907196299}"/>
              </a:ext>
            </a:extLst>
          </p:cNvPr>
          <p:cNvSpPr txBox="1"/>
          <p:nvPr/>
        </p:nvSpPr>
        <p:spPr>
          <a:xfrm>
            <a:off x="261050" y="2151727"/>
            <a:ext cx="44264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9. Change “no label” to “inline label” for all the </a:t>
            </a:r>
            <a:r>
              <a:rPr lang="en-US" sz="4000" b="1" dirty="0" err="1"/>
              <a:t>coloumns</a:t>
            </a:r>
            <a:endParaRPr lang="en-ID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33DCD-AA42-B2E6-2E99-F2F650100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68"/>
          <a:stretch/>
        </p:blipFill>
        <p:spPr>
          <a:xfrm>
            <a:off x="5043638" y="0"/>
            <a:ext cx="7148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53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59CC2E8-1985-450D-A0EE-C83D2A585E63}">
  <we:reference id="wa200003157" version="1.0.0.0" store="en-US" storeType="OMEX"/>
  <we:alternateReferences>
    <we:reference id="wa200003157" version="1.0.0.0" store="WA20000315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420</Words>
  <Application>Microsoft Office PowerPoint</Application>
  <PresentationFormat>Widescreen</PresentationFormat>
  <Paragraphs>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Abadi</vt:lpstr>
      <vt:lpstr>Arial</vt:lpstr>
      <vt:lpstr>Calibri</vt:lpstr>
      <vt:lpstr>Cambria</vt:lpstr>
      <vt:lpstr>Lato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7</cp:revision>
  <dcterms:created xsi:type="dcterms:W3CDTF">2022-07-28T22:09:44Z</dcterms:created>
  <dcterms:modified xsi:type="dcterms:W3CDTF">2022-09-10T05:02:47Z</dcterms:modified>
</cp:coreProperties>
</file>